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8" r:id="rId4"/>
    <p:sldId id="258" r:id="rId5"/>
    <p:sldId id="269" r:id="rId6"/>
    <p:sldId id="270" r:id="rId7"/>
    <p:sldId id="260" r:id="rId8"/>
    <p:sldId id="261" r:id="rId9"/>
    <p:sldId id="263" r:id="rId10"/>
    <p:sldId id="274" r:id="rId11"/>
    <p:sldId id="264" r:id="rId12"/>
    <p:sldId id="272" r:id="rId13"/>
    <p:sldId id="273" r:id="rId14"/>
    <p:sldId id="266" r:id="rId15"/>
    <p:sldId id="265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4934" autoAdjust="0"/>
  </p:normalViewPr>
  <p:slideViewPr>
    <p:cSldViewPr snapToGrid="0" snapToObjects="1">
      <p:cViewPr varScale="1">
        <p:scale>
          <a:sx n="50" d="100"/>
          <a:sy n="50" d="100"/>
        </p:scale>
        <p:origin x="10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33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5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4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68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Financial and Banking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Financial institutions often handle highly structured data (e.g., transactions, account balances) alongside unstructured data (e.g., customer feedback, transaction logs).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SQL Database</a:t>
            </a:r>
            <a:r>
              <a:rPr lang="en-US" dirty="0"/>
              <a:t> (e.g., PostgreSQL, Oracle) for transactional data and structured information (e.g., user account details, transactions).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NoSQL Database</a:t>
            </a:r>
            <a:r>
              <a:rPr lang="en-US" dirty="0"/>
              <a:t> (e.g., MongoDB, Cassandra) for handling unstructured customer feedback, credit history, and other logs.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Graph Database</a:t>
            </a:r>
            <a:r>
              <a:rPr lang="en-US" dirty="0"/>
              <a:t> for fraud detection by analyzing relationships between users and accounts.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Data Warehousing</a:t>
            </a:r>
            <a:r>
              <a:rPr lang="en-US" dirty="0"/>
              <a:t> (e.g., Amazon Redshift) for historical analysis of transactions and trends.</a:t>
            </a:r>
          </a:p>
          <a:p>
            <a:endParaRPr lang="en-US" b="1" dirty="0"/>
          </a:p>
          <a:p>
            <a:r>
              <a:rPr lang="en-US" b="1" dirty="0"/>
              <a:t>Content Management Systems (CMS)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CMS platforms manage a variety of content types, from articles and blogs to media files like images and videos. These require different approaches to storing and retrieving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SQL Database</a:t>
            </a:r>
            <a:r>
              <a:rPr lang="en-US" dirty="0"/>
              <a:t> for structured metadata about content (e.g., authors, categories, publication dates).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NoSQL Database</a:t>
            </a:r>
            <a:r>
              <a:rPr lang="en-US" dirty="0"/>
              <a:t> for unstructured content storage (e.g., MongoDB for blog articles, Firebase for real-time collaboration).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Object Storage</a:t>
            </a:r>
            <a:r>
              <a:rPr lang="en-US" dirty="0"/>
              <a:t> (e.g., AWS S3) for large media files (e.g., images, videos).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Search Engine</a:t>
            </a:r>
            <a:r>
              <a:rPr lang="en-US" dirty="0"/>
              <a:t> (e.g., Elasticsearch) for indexing and searching articles and media content.</a:t>
            </a:r>
          </a:p>
          <a:p>
            <a:endParaRPr lang="en-US" dirty="0"/>
          </a:p>
          <a:p>
            <a:r>
              <a:rPr lang="en-US" b="1" dirty="0"/>
              <a:t>Healthcare and Medical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Healthcare systems need to manage diverse data types, from patient records and prescriptions (structured) to medical imaging and research data (unstructured).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SQL Database</a:t>
            </a:r>
            <a:r>
              <a:rPr lang="en-US" dirty="0"/>
              <a:t> for structured patient data (e.g., personal details, medical history, prescriptions).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NoSQL Database</a:t>
            </a:r>
            <a:r>
              <a:rPr lang="en-US" dirty="0"/>
              <a:t> for medical images (e.g., MRI scans, X-rays) and large unstructured medical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Graph Database</a:t>
            </a:r>
            <a:r>
              <a:rPr lang="en-US" dirty="0"/>
              <a:t> for analyzing relationships between diseases, treatments, and patient outcomes (e.g., patient networks, medical conditions).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Document Database</a:t>
            </a:r>
            <a:r>
              <a:rPr lang="en-US" dirty="0"/>
              <a:t> (e.g., MongoDB) for managing patient records with flexible schemas.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Best Practices for Multi-Model Projects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Clear Separation of Data/Services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Define clear boundaries for where each type of database will be used, and make sure each data model is used for the type of data it’s best suited to handle.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Database Integration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 seamless integration between the databases. Use </a:t>
            </a:r>
            <a:r>
              <a:rPr lang="en-US" b="1" dirty="0"/>
              <a:t>APIs</a:t>
            </a:r>
            <a:r>
              <a:rPr lang="en-US" dirty="0"/>
              <a:t>, </a:t>
            </a:r>
            <a:r>
              <a:rPr lang="en-US" b="1" dirty="0"/>
              <a:t>ETL processes</a:t>
            </a:r>
            <a:r>
              <a:rPr lang="en-US" dirty="0"/>
              <a:t>, or </a:t>
            </a:r>
            <a:r>
              <a:rPr lang="en-US" b="1" dirty="0"/>
              <a:t>event-driven architectures</a:t>
            </a:r>
            <a:r>
              <a:rPr lang="en-US" dirty="0"/>
              <a:t> to ensure data flows between models efficiently.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Governance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Implement consistent data governance policies to manage schema changes, data migrations, and ensure compliance with regulations.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Monitoring &amp; Maintenance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Set up proper </a:t>
            </a:r>
            <a:r>
              <a:rPr lang="en-US" b="1" dirty="0"/>
              <a:t>monitoring tools</a:t>
            </a:r>
            <a:r>
              <a:rPr lang="en-US" dirty="0"/>
              <a:t> for each database to detect performance issues and bottlenecks. Tools like </a:t>
            </a:r>
            <a:r>
              <a:rPr lang="en-US" b="1" dirty="0"/>
              <a:t>Prometheus</a:t>
            </a:r>
            <a:r>
              <a:rPr lang="en-US" dirty="0"/>
              <a:t>, </a:t>
            </a:r>
            <a:r>
              <a:rPr lang="en-US" b="1" dirty="0"/>
              <a:t>Grafana</a:t>
            </a:r>
            <a:r>
              <a:rPr lang="en-US" dirty="0"/>
              <a:t>, and </a:t>
            </a:r>
            <a:r>
              <a:rPr lang="en-US" b="1" dirty="0"/>
              <a:t>ELK Stack</a:t>
            </a:r>
            <a:r>
              <a:rPr lang="en-US" dirty="0"/>
              <a:t> can help with tracking system health.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Documentation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 comprehensive documentation for each database's structure, use cases, and integration points. This will help with future maintenance, scalability, and troubleshooting.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Demystifying Multi-Model Projects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power of integrating multiple architectures and data models  in modern software development.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456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321141"/>
            <a:ext cx="17328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Wipro Team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/>
              <a:t>3 Pillars – Multi-Model Project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</a:rPr>
              <a:t>Platform Core Libraries/Binaries 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External libraries that your project needs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&lt;!-- Common dependencies shared across submodules --&gt;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40449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Build Configuration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Plugins and build-related tasks to compile, test, and package the project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Information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General metadata about the project (coordinates, description, etc.)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3694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7"/>
            <a:ext cx="7610237" cy="940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Proposed Multi-Model Project</a:t>
            </a:r>
            <a:endParaRPr lang="en-US" sz="4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7"/>
            <a:ext cx="7610237" cy="940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Proposed Multi-Model - UX/UI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98108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982" y="602457"/>
            <a:ext cx="7863823" cy="940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Proposed Multi-Model - Service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4075896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Best Practices &amp;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301127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 the Right Tool for the Job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145875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Select architectures and databases best suited for specific needs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11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Decouple Services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791545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Keep microservices independent for better scalability and maintainability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512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Monitor and Test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215539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robust testing and monitor system health and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">
            <a:extLst>
              <a:ext uri="{FF2B5EF4-FFF2-40B4-BE49-F238E27FC236}">
                <a16:creationId xmlns:a16="http://schemas.microsoft.com/office/drawing/2014/main" id="{61AC925C-7780-40DB-8ECF-DC02AA137A03}"/>
              </a:ext>
            </a:extLst>
          </p:cNvPr>
          <p:cNvSpPr/>
          <p:nvPr/>
        </p:nvSpPr>
        <p:spPr>
          <a:xfrm>
            <a:off x="4963052" y="3263384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11">
            <a:extLst>
              <a:ext uri="{FF2B5EF4-FFF2-40B4-BE49-F238E27FC236}">
                <a16:creationId xmlns:a16="http://schemas.microsoft.com/office/drawing/2014/main" id="{9198DEE3-1E2C-4F06-935C-75A9006492E9}"/>
              </a:ext>
            </a:extLst>
          </p:cNvPr>
          <p:cNvSpPr/>
          <p:nvPr/>
        </p:nvSpPr>
        <p:spPr>
          <a:xfrm>
            <a:off x="6091747" y="4114801"/>
            <a:ext cx="2088867" cy="522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Q&amp;As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25165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90348"/>
            <a:ext cx="8612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What is a Multi-Model Project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40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05246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project using multiple programming paradigms or data models to achieve different goals within the same system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436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 Cases</a:t>
            </a:r>
          </a:p>
        </p:txBody>
      </p:sp>
      <p:sp>
        <p:nvSpPr>
          <p:cNvPr id="6" name="Text 4"/>
          <p:cNvSpPr/>
          <p:nvPr/>
        </p:nvSpPr>
        <p:spPr>
          <a:xfrm>
            <a:off x="7599521" y="49317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Combining SQL and NoSQL databases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40840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both monolithic and microservices architectures</a:t>
            </a:r>
            <a:endParaRPr lang="en-US" sz="17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7D570F71-37A9-4886-A9E1-AB8698517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022"/>
            <a:ext cx="14630400" cy="28352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1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Key Characteristics of Multi-Model Projects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62" y="40877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1162" y="4789884"/>
            <a:ext cx="266700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Multiple Data Models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0212" y="52617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SQL, NoSQL, Graph databases coexisting in one project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12" y="22221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2112" y="2905244"/>
            <a:ext cx="26677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Various Architectures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2112" y="333898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Monolithic, microservices, and serverless working together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21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Interoperability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21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 interaction between different models and technologies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388"/>
            <a:ext cx="93852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Components of Multi-Model Projects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3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8178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Service Layer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4326017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core business logic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421" y="302406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56421" y="38178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Microservices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656421" y="4326017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 hybrid architecture for flexibility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11479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63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Multiple Models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93790" y="6671310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SQL, NoSQL, Graph databases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6421" y="536936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56421" y="6163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Gateway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5656421" y="6671310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Routes and manages incoming requests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73" y="1078230"/>
            <a:ext cx="8354020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Benefits of Multi-Model Projects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58" y="2154436"/>
            <a:ext cx="1628537" cy="12099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5735" y="2699385"/>
            <a:ext cx="98465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49203" y="2364343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Flexibility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49203" y="2818448"/>
            <a:ext cx="522601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Choose the best model for each system component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891683" y="3381018"/>
            <a:ext cx="8951357" cy="11430"/>
          </a:xfrm>
          <a:prstGeom prst="roundRect">
            <a:avLst>
              <a:gd name="adj" fmla="val 771749"/>
            </a:avLst>
          </a:prstGeom>
          <a:solidFill>
            <a:srgbClr val="B8C3D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371" y="3416737"/>
            <a:ext cx="3257193" cy="12099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8112" y="3811667"/>
            <a:ext cx="153591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63471" y="36266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Scalability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63471" y="4080748"/>
            <a:ext cx="596467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Scale different parts independently, like with microservices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05951" y="4643318"/>
            <a:ext cx="8137088" cy="11430"/>
          </a:xfrm>
          <a:prstGeom prst="roundRect">
            <a:avLst>
              <a:gd name="adj" fmla="val 771749"/>
            </a:avLst>
          </a:prstGeom>
          <a:solidFill>
            <a:srgbClr val="B8C3D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103" y="4679037"/>
            <a:ext cx="4885730" cy="12099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7517" y="5073968"/>
            <a:ext cx="154662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77739" y="48889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77739" y="5343049"/>
            <a:ext cx="651331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 read/write operations, consistency, and fault tolerance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0220" y="5905619"/>
            <a:ext cx="7322820" cy="11430"/>
          </a:xfrm>
          <a:prstGeom prst="roundRect">
            <a:avLst>
              <a:gd name="adj" fmla="val 771749"/>
            </a:avLst>
          </a:prstGeom>
          <a:solidFill>
            <a:srgbClr val="B8C3DF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4" y="5941338"/>
            <a:ext cx="6514386" cy="120991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46684" y="6336268"/>
            <a:ext cx="156686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92127" y="6151245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Adaptability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92127" y="6605349"/>
            <a:ext cx="554355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new models without disrupting existing ones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Architectural Considerations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Consistency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 consistency between SQL and NoSQL databases using CQRS or eventual consistency.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40449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Inter-Service Communication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RESTful APIs, GraphQL, or message queues for data synchronization.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API Gateway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a unified API layer to aggregate responses from multiple models.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865"/>
            <a:ext cx="92065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Differences: Project Structure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210753"/>
            <a:ext cx="13042821" cy="5005864"/>
          </a:xfrm>
          <a:prstGeom prst="roundRect">
            <a:avLst>
              <a:gd name="adj" fmla="val 19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218373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36208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36208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Maven Project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36208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Multi-Model Project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868692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01240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01240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module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01240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modules/microservices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519011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66272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Dependencies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366272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single set of dependencies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662720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with different dependencies for each model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532233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67594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Configuration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467594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POM file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675942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Parent POM with child POMs for each module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545455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68916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68916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Monolithic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689163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combine monolithic + microservices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6558677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670238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Scaling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375077" y="670238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scalability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716691" y="670238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Independent scaling of services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422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 Cases for Multi-Model Projects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21290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47336"/>
            <a:ext cx="31327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E-commerce Platforms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95549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catalogs, user data, recommendations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290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473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 Networks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95549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profiles, connections, content storage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42548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 Applications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8514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Device data, time-series analysis, user interactions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42548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Systems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06301" y="588514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Transactions, customer data, risk analysis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082" y="514707"/>
            <a:ext cx="7702391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Practices for Multi-Model Projects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924401" y="1503164"/>
            <a:ext cx="22860" cy="6214824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1123533" y="1912739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25269" y="1713667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2669" y="1776770"/>
            <a:ext cx="12620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965365" y="1690330"/>
            <a:ext cx="3331012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Define Clear Services Boundaries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965365" y="2109787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which service model suits each data type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123533" y="3193137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25269" y="2994065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52190" y="3057168"/>
            <a:ext cx="16716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965365" y="2970728"/>
            <a:ext cx="275153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Robust API Layer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965365" y="3390186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smooth communication between services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1123533" y="4473535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25269" y="4274463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2309" y="4337566"/>
            <a:ext cx="1669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965365" y="4251127"/>
            <a:ext cx="401847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 Strong Data Governance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965365" y="4670584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data quality and consistency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123533" y="5753933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25269" y="5554861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56357" y="5617964"/>
            <a:ext cx="1589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965365" y="5531525"/>
            <a:ext cx="271343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Utilize Containerization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965365" y="5950982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for easier deployment and scaling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1123533" y="7034332"/>
            <a:ext cx="655082" cy="22860"/>
          </a:xfrm>
          <a:prstGeom prst="roundRect">
            <a:avLst>
              <a:gd name="adj" fmla="val 343937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25269" y="6835259"/>
            <a:ext cx="421124" cy="42112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52071" y="6898362"/>
            <a:ext cx="1675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1965365" y="6811923"/>
            <a:ext cx="4418886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 Comprehensive Monitoring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1965365" y="7231380"/>
            <a:ext cx="1200995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performance across all models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1017</Words>
  <Application>Microsoft Office PowerPoint</Application>
  <PresentationFormat>Custom</PresentationFormat>
  <Paragraphs>156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Inter Bold</vt:lpstr>
      <vt:lpstr>Petrona Bold</vt:lpstr>
      <vt:lpstr>Inter</vt:lpstr>
      <vt:lpstr>Nobile</vt:lpstr>
      <vt:lpstr>Alexandria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Sathish K Venkateswarlu</cp:lastModifiedBy>
  <cp:revision>11</cp:revision>
  <dcterms:created xsi:type="dcterms:W3CDTF">2024-12-06T01:54:33Z</dcterms:created>
  <dcterms:modified xsi:type="dcterms:W3CDTF">2024-12-06T03:12:23Z</dcterms:modified>
</cp:coreProperties>
</file>